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sldIdLst>
    <p:sldId id="323" r:id="rId2"/>
    <p:sldId id="293" r:id="rId3"/>
    <p:sldId id="294" r:id="rId4"/>
    <p:sldId id="295" r:id="rId5"/>
    <p:sldId id="258" r:id="rId6"/>
    <p:sldId id="260" r:id="rId7"/>
    <p:sldId id="261" r:id="rId8"/>
    <p:sldId id="262" r:id="rId9"/>
    <p:sldId id="263" r:id="rId10"/>
    <p:sldId id="296" r:id="rId11"/>
    <p:sldId id="265" r:id="rId12"/>
    <p:sldId id="266" r:id="rId13"/>
    <p:sldId id="267" r:id="rId14"/>
    <p:sldId id="268" r:id="rId15"/>
    <p:sldId id="270" r:id="rId16"/>
    <p:sldId id="273" r:id="rId17"/>
    <p:sldId id="264" r:id="rId18"/>
    <p:sldId id="274" r:id="rId19"/>
    <p:sldId id="275" r:id="rId20"/>
    <p:sldId id="276" r:id="rId21"/>
    <p:sldId id="277" r:id="rId22"/>
    <p:sldId id="278" r:id="rId23"/>
    <p:sldId id="324" r:id="rId24"/>
    <p:sldId id="326" r:id="rId25"/>
    <p:sldId id="325" r:id="rId26"/>
    <p:sldId id="281" r:id="rId27"/>
    <p:sldId id="282" r:id="rId28"/>
    <p:sldId id="297" r:id="rId29"/>
    <p:sldId id="289" r:id="rId30"/>
    <p:sldId id="327" r:id="rId31"/>
    <p:sldId id="283" r:id="rId32"/>
    <p:sldId id="291" r:id="rId33"/>
    <p:sldId id="336" r:id="rId34"/>
    <p:sldId id="330" r:id="rId35"/>
    <p:sldId id="328" r:id="rId36"/>
    <p:sldId id="329" r:id="rId37"/>
    <p:sldId id="292" r:id="rId38"/>
    <p:sldId id="331" r:id="rId39"/>
    <p:sldId id="318" r:id="rId40"/>
    <p:sldId id="332" r:id="rId41"/>
    <p:sldId id="310" r:id="rId42"/>
    <p:sldId id="299" r:id="rId43"/>
    <p:sldId id="303" r:id="rId44"/>
    <p:sldId id="333" r:id="rId45"/>
    <p:sldId id="334" r:id="rId46"/>
    <p:sldId id="307" r:id="rId47"/>
    <p:sldId id="313" r:id="rId48"/>
    <p:sldId id="314" r:id="rId49"/>
    <p:sldId id="308" r:id="rId50"/>
    <p:sldId id="316" r:id="rId51"/>
    <p:sldId id="335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83" autoAdjust="0"/>
    <p:restoredTop sz="94581"/>
  </p:normalViewPr>
  <p:slideViewPr>
    <p:cSldViewPr snapToGrid="0" snapToObjects="1">
      <p:cViewPr varScale="1">
        <p:scale>
          <a:sx n="99" d="100"/>
          <a:sy n="99" d="100"/>
        </p:scale>
        <p:origin x="129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7" d="100"/>
        <a:sy n="167" d="100"/>
      </p:scale>
      <p:origin x="0" y="6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localhost/Users/corpasm/Google%20Drive/SYNC/PUBLICATIONS/CROWDSOURCING/dodeca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000" b="1" i="0" u="none" strike="noStrike" kern="1200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3000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Who am I?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1" i="0" u="none" strike="noStrike" kern="1200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gradFill>
                <a:gsLst>
                  <a:gs pos="100000">
                    <a:schemeClr val="accent2">
                      <a:lumMod val="6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gradFill>
                <a:gsLst>
                  <a:gs pos="100000">
                    <a:schemeClr val="accent3">
                      <a:lumMod val="60000"/>
                      <a:lumMod val="60000"/>
                      <a:lumOff val="40000"/>
                    </a:schemeClr>
                  </a:gs>
                  <a:gs pos="0">
                    <a:schemeClr val="accent3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gradFill>
                <a:gsLst>
                  <a:gs pos="100000">
                    <a:schemeClr val="accent4">
                      <a:lumMod val="60000"/>
                      <a:lumMod val="60000"/>
                      <a:lumOff val="40000"/>
                    </a:schemeClr>
                  </a:gs>
                  <a:gs pos="0">
                    <a:schemeClr val="accent4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Sheet2!$B$1:$K$1</c:f>
              <c:strCache>
                <c:ptCount val="10"/>
                <c:pt idx="0">
                  <c:v>Mediterranean</c:v>
                </c:pt>
                <c:pt idx="1">
                  <c:v>Atlantic_Baltic</c:v>
                </c:pt>
                <c:pt idx="2">
                  <c:v>West_Asian</c:v>
                </c:pt>
                <c:pt idx="3">
                  <c:v>South_Asian</c:v>
                </c:pt>
                <c:pt idx="4">
                  <c:v>Sub_Saharan</c:v>
                </c:pt>
                <c:pt idx="5">
                  <c:v>Red_Sea</c:v>
                </c:pt>
                <c:pt idx="6">
                  <c:v>Palaeoafrican</c:v>
                </c:pt>
                <c:pt idx="7">
                  <c:v>Southeast_Asian</c:v>
                </c:pt>
                <c:pt idx="8">
                  <c:v>East_Asian</c:v>
                </c:pt>
                <c:pt idx="9">
                  <c:v>Siberian</c:v>
                </c:pt>
              </c:strCache>
            </c:strRef>
          </c:cat>
          <c:val>
            <c:numRef>
              <c:f>Sheet2!$B$2:$K$2</c:f>
              <c:numCache>
                <c:formatCode>General</c:formatCode>
                <c:ptCount val="10"/>
                <c:pt idx="0">
                  <c:v>47.7</c:v>
                </c:pt>
                <c:pt idx="1">
                  <c:v>42.6</c:v>
                </c:pt>
                <c:pt idx="2">
                  <c:v>3.8</c:v>
                </c:pt>
                <c:pt idx="3">
                  <c:v>2.4</c:v>
                </c:pt>
                <c:pt idx="4">
                  <c:v>1.8</c:v>
                </c:pt>
                <c:pt idx="5">
                  <c:v>1.7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6867784165016"/>
          <c:y val="0.172588277766394"/>
          <c:w val="0.287762426935897"/>
          <c:h val="0.695789792075247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74B2F2-DECE-7A43-9230-74751789E3D5}" type="datetimeFigureOut">
              <a:rPr lang="en-US" smtClean="0"/>
              <a:t>1/31/17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61490-2D57-D548-8B5E-139E8D5B8E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618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D80AD-778F-4CAD-A525-D990125AD5C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1/31/17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E1AA3E-354B-4B70-904D-99FC4F329E90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/>
                <a:ea typeface="Arial Unicode MS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34AC1B-18A9-4226-AF00-A637DD6EF967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/>
                <a:ea typeface="Arial Unicode MS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367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D80AD-778F-4CAD-A525-D990125AD5C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1/31/17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3B92A-6A9D-4A6E-B0DE-C3DC063749A0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/>
                <a:ea typeface="Arial Unicode MS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AA0481-440A-4D93-8D1C-ABED39DD216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/>
                <a:ea typeface="Arial Unicode MS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901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3257-575F-ED49-80F4-495B9B44FDF4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CCFF1-DA40-5440-A588-E46A8687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58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3257-575F-ED49-80F4-495B9B44FDF4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CCFF1-DA40-5440-A588-E46A8687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7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3257-575F-ED49-80F4-495B9B44FDF4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CCFF1-DA40-5440-A588-E46A8687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13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3257-575F-ED49-80F4-495B9B44FDF4}" type="datetimeFigureOut">
              <a:rPr lang="en-US" smtClean="0"/>
              <a:t>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CCFF1-DA40-5440-A588-E46A8687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3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3257-575F-ED49-80F4-495B9B44FDF4}" type="datetimeFigureOut">
              <a:rPr lang="en-US" smtClean="0"/>
              <a:t>1/30/17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CCFF1-DA40-5440-A588-E46A8687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579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3257-575F-ED49-80F4-495B9B44FDF4}" type="datetimeFigureOut">
              <a:rPr lang="en-US" smtClean="0"/>
              <a:t>1/30/17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CCFF1-DA40-5440-A588-E46A8687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12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3257-575F-ED49-80F4-495B9B44FDF4}" type="datetimeFigureOut">
              <a:rPr lang="en-US" smtClean="0"/>
              <a:t>1/30/17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CCFF1-DA40-5440-A588-E46A8687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90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3257-575F-ED49-80F4-495B9B44FDF4}" type="datetimeFigureOut">
              <a:rPr lang="en-US" smtClean="0"/>
              <a:t>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CCFF1-DA40-5440-A588-E46A8687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450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3257-575F-ED49-80F4-495B9B44FDF4}" type="datetimeFigureOut">
              <a:rPr lang="en-US" smtClean="0"/>
              <a:t>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CCFF1-DA40-5440-A588-E46A8687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32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3257-575F-ED49-80F4-495B9B44FDF4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CCFF1-DA40-5440-A588-E46A8687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3257-575F-ED49-80F4-495B9B44FDF4}" type="datetimeFigureOut">
              <a:rPr lang="en-US" smtClean="0"/>
              <a:t>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CCFF1-DA40-5440-A588-E46A8687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56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GCTA-background.png"/>
          <p:cNvPicPr>
            <a:picLocks noChangeAspect="1"/>
          </p:cNvPicPr>
          <p:nvPr userDrawn="1"/>
        </p:nvPicPr>
        <p:blipFill rotWithShape="1">
          <a:blip r:embed="rId13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1" t="10949" r="14760" b="79904"/>
          <a:stretch/>
        </p:blipFill>
        <p:spPr>
          <a:xfrm>
            <a:off x="0" y="0"/>
            <a:ext cx="9143999" cy="1306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AGCTA-background.png"/>
          <p:cNvPicPr>
            <a:picLocks noChangeAspect="1"/>
          </p:cNvPicPr>
          <p:nvPr userDrawn="1"/>
        </p:nvPicPr>
        <p:blipFill rotWithShape="1">
          <a:blip r:embed="rId13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0" t="10172" r="13432" b="79904"/>
          <a:stretch/>
        </p:blipFill>
        <p:spPr>
          <a:xfrm>
            <a:off x="0" y="6356350"/>
            <a:ext cx="9144000" cy="534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27/06/13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806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r>
              <a:rPr lang="en-US" dirty="0" smtClean="0"/>
              <a:t>http://</a:t>
            </a:r>
            <a:r>
              <a:rPr lang="en-US" dirty="0" err="1" smtClean="0"/>
              <a:t>manuelcorpas.com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872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F7F7F"/>
                </a:solidFill>
              </a:defRPr>
            </a:lvl1pPr>
          </a:lstStyle>
          <a:p>
            <a:r>
              <a:rPr lang="en-US" dirty="0" smtClean="0"/>
              <a:t>@</a:t>
            </a:r>
            <a:r>
              <a:rPr lang="en-US" dirty="0" err="1" smtClean="0"/>
              <a:t>manuelcorpas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855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9.png"/><Relationship Id="rId12" Type="http://schemas.openxmlformats.org/officeDocument/2006/relationships/image" Target="../media/image40.png"/><Relationship Id="rId13" Type="http://schemas.openxmlformats.org/officeDocument/2006/relationships/image" Target="../media/image2.tif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57250"/>
            <a:ext cx="6858000" cy="1790700"/>
          </a:xfrm>
        </p:spPr>
        <p:txBody>
          <a:bodyPr>
            <a:normAutofit fontScale="90000"/>
          </a:bodyPr>
          <a:lstStyle/>
          <a:p>
            <a:r>
              <a:rPr lang="en-US" dirty="0"/>
              <a:t>A Family </a:t>
            </a:r>
            <a:r>
              <a:rPr lang="en-US" dirty="0" smtClean="0"/>
              <a:t>Experience with Open Access Personal Genomics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148185"/>
            <a:ext cx="6858000" cy="1241822"/>
          </a:xfrm>
        </p:spPr>
        <p:txBody>
          <a:bodyPr>
            <a:normAutofit fontScale="77500" lnSpcReduction="20000"/>
          </a:bodyPr>
          <a:lstStyle/>
          <a:p>
            <a:r>
              <a:rPr lang="en-US" sz="3800" dirty="0"/>
              <a:t>Manuel Corpas</a:t>
            </a:r>
          </a:p>
          <a:p>
            <a:r>
              <a:rPr lang="en-US" sz="3800" dirty="0"/>
              <a:t>Festival of Genomics, London, 31</a:t>
            </a:r>
            <a:r>
              <a:rPr lang="en-US" sz="3800" baseline="30000" dirty="0"/>
              <a:t>st</a:t>
            </a:r>
            <a:r>
              <a:rPr lang="en-US" sz="3800" dirty="0"/>
              <a:t> Jan 2017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76234" y="4890241"/>
            <a:ext cx="32247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@</a:t>
            </a:r>
            <a:r>
              <a:rPr lang="en-US" sz="3000" dirty="0" err="1"/>
              <a:t>manuelcorpas</a:t>
            </a:r>
            <a:endParaRPr lang="en-US" sz="3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4552264"/>
            <a:ext cx="1860698" cy="120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4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Disclaimer I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ALL EXPERIMENTS, DATA, FINDINGS ARE THE RESULT OF PRIVATE EFFORTS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1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70"/>
    </mc:Choice>
    <mc:Fallback xmlns="">
      <p:transition xmlns:p14="http://schemas.microsoft.com/office/powerpoint/2010/main" spd="slow" advTm="1047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Disclaimer II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INDIVIDUALS INVOLVED HAVE PROVIDED INFORMED CONSENT TO SHARE THEIR DATA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93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6"/>
    </mc:Choice>
    <mc:Fallback xmlns="">
      <p:transition xmlns:p14="http://schemas.microsoft.com/office/powerpoint/2010/main" spd="slow" advTm="605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Disclaimer III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MY CURRENT </a:t>
            </a:r>
            <a:r>
              <a:rPr lang="en-US" dirty="0" smtClean="0">
                <a:solidFill>
                  <a:srgbClr val="FF0000"/>
                </a:solidFill>
              </a:rPr>
              <a:t>OR PAST EMPLOYERS </a:t>
            </a:r>
            <a:r>
              <a:rPr lang="en-US" u="sng" dirty="0" smtClean="0">
                <a:solidFill>
                  <a:srgbClr val="FF0000"/>
                </a:solidFill>
              </a:rPr>
              <a:t>DO </a:t>
            </a:r>
            <a:r>
              <a:rPr lang="en-US" u="sng" dirty="0" smtClean="0">
                <a:solidFill>
                  <a:srgbClr val="FF0000"/>
                </a:solidFill>
              </a:rPr>
              <a:t>NOT </a:t>
            </a:r>
            <a:r>
              <a:rPr lang="en-US" dirty="0" smtClean="0">
                <a:solidFill>
                  <a:srgbClr val="FF0000"/>
                </a:solidFill>
              </a:rPr>
              <a:t>NECESSARILY ENDORSE </a:t>
            </a:r>
            <a:r>
              <a:rPr lang="en-US" dirty="0" smtClean="0">
                <a:solidFill>
                  <a:srgbClr val="FF0000"/>
                </a:solidFill>
              </a:rPr>
              <a:t>ANY FINDINGS, METHODS OR CONCLUSIONS, DIRECTLY OR INDIRECTEDLY RELATED TO THIS STUDY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18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38"/>
    </mc:Choice>
    <mc:Fallback xmlns="">
      <p:transition xmlns:p14="http://schemas.microsoft.com/office/powerpoint/2010/main" spd="slow" advTm="12138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4785"/>
            <a:ext cx="7772400" cy="1470025"/>
          </a:xfrm>
        </p:spPr>
        <p:txBody>
          <a:bodyPr/>
          <a:lstStyle/>
          <a:p>
            <a:r>
              <a:rPr lang="en-US" dirty="0" smtClean="0"/>
              <a:t>May 2009</a:t>
            </a:r>
            <a:endParaRPr lang="en-US" dirty="0"/>
          </a:p>
        </p:txBody>
      </p:sp>
      <p:pic>
        <p:nvPicPr>
          <p:cNvPr id="4" name="Picture 3" descr="Screen shot 2011-03-03 at 8.26.16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633" y="3181990"/>
            <a:ext cx="2848539" cy="308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15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85"/>
    </mc:Choice>
    <mc:Fallback xmlns="">
      <p:transition xmlns:p14="http://schemas.microsoft.com/office/powerpoint/2010/main" spd="slow" advTm="7885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nuel_spitti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48" y="0"/>
            <a:ext cx="9192548" cy="687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6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38"/>
    </mc:Choice>
    <mc:Fallback xmlns="">
      <p:transition xmlns:p14="http://schemas.microsoft.com/office/powerpoint/2010/main" spd="slow" advTm="5238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1-03-03 at 10.22.56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2821"/>
            <a:ext cx="9144000" cy="557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52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275"/>
    </mc:Choice>
    <mc:Fallback xmlns="">
      <p:transition xmlns:p14="http://schemas.microsoft.com/office/powerpoint/2010/main" spd="slow" advTm="39275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1-03-03 at 12.55.23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52" y="1784935"/>
            <a:ext cx="4196847" cy="3405717"/>
          </a:xfrm>
          <a:prstGeom prst="rect">
            <a:avLst/>
          </a:prstGeom>
        </p:spPr>
      </p:pic>
      <p:pic>
        <p:nvPicPr>
          <p:cNvPr id="5" name="Picture 4" descr="Screen shot 2011-03-03 at 12.55.1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199" y="1627807"/>
            <a:ext cx="4434417" cy="293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7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41"/>
    </mc:Choice>
    <mc:Fallback xmlns="">
      <p:transition xmlns:p14="http://schemas.microsoft.com/office/powerpoint/2010/main" spd="slow" advTm="7404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Not enough…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61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5"/>
    </mc:Choice>
    <mc:Fallback xmlns="">
      <p:transition xmlns:p14="http://schemas.microsoft.com/office/powerpoint/2010/main" spd="slow" advTm="1395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this all there is?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far can we go in our way to understanding our own genetic data?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76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30"/>
    </mc:Choice>
    <mc:Fallback xmlns="">
      <p:transition xmlns:p14="http://schemas.microsoft.com/office/powerpoint/2010/main" spd="slow" advTm="693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Wish 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05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58"/>
            <a:ext cx="8229600" cy="1143000"/>
          </a:xfrm>
        </p:spPr>
        <p:txBody>
          <a:bodyPr/>
          <a:lstStyle/>
          <a:p>
            <a:r>
              <a:rPr lang="en-US" dirty="0" smtClean="0"/>
              <a:t>Wish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want to browse my own genome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9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58"/>
            <a:ext cx="8229600" cy="1143000"/>
          </a:xfrm>
        </p:spPr>
        <p:txBody>
          <a:bodyPr/>
          <a:lstStyle/>
          <a:p>
            <a:r>
              <a:rPr lang="en-US" dirty="0" smtClean="0"/>
              <a:t>Wish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want to browse my own genome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Check provenance of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26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58"/>
            <a:ext cx="8229600" cy="1143000"/>
          </a:xfrm>
        </p:spPr>
        <p:txBody>
          <a:bodyPr/>
          <a:lstStyle/>
          <a:p>
            <a:r>
              <a:rPr lang="en-US" dirty="0" smtClean="0"/>
              <a:t>Wish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 want to browse my own genome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7F7F7F"/>
                </a:solidFill>
              </a:rPr>
              <a:t>Check provenance of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how I inherited my traits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7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Navigating my own </a:t>
            </a:r>
            <a:r>
              <a:rPr lang="en-US" dirty="0" smtClean="0"/>
              <a:t>personal genome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59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igur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982"/>
            <a:ext cx="9144000" cy="619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7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this all there is?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 smtClean="0"/>
              <a:t>much further we understand </a:t>
            </a:r>
            <a:r>
              <a:rPr lang="en-US" dirty="0" smtClean="0"/>
              <a:t>our own genetic data?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More questions than answers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6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852"/>
            <a:ext cx="8229600" cy="1143000"/>
          </a:xfrm>
        </p:spPr>
        <p:txBody>
          <a:bodyPr/>
          <a:lstStyle/>
          <a:p>
            <a:r>
              <a:rPr lang="en-US" dirty="0" smtClean="0"/>
              <a:t>More questions than answers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did I inherit my prostate cancer risk?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47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852"/>
            <a:ext cx="8229600" cy="1143000"/>
          </a:xfrm>
        </p:spPr>
        <p:txBody>
          <a:bodyPr/>
          <a:lstStyle/>
          <a:p>
            <a:r>
              <a:rPr lang="en-US" dirty="0" smtClean="0"/>
              <a:t>More questions than answers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did I inherit my prostate cancer risk?</a:t>
            </a:r>
          </a:p>
          <a:p>
            <a:pPr lvl="1"/>
            <a:r>
              <a:rPr lang="en-US" dirty="0" smtClean="0"/>
              <a:t>No history in the family of prostate 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31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852"/>
            <a:ext cx="8229600" cy="1143000"/>
          </a:xfrm>
        </p:spPr>
        <p:txBody>
          <a:bodyPr/>
          <a:lstStyle/>
          <a:p>
            <a:r>
              <a:rPr lang="en-US" dirty="0" smtClean="0"/>
              <a:t>More questions than answers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F7F7F"/>
                </a:solidFill>
              </a:rPr>
              <a:t>How did I inherit my prostate cancer risk?</a:t>
            </a:r>
          </a:p>
          <a:p>
            <a:pPr lvl="1"/>
            <a:r>
              <a:rPr lang="en-US" dirty="0" smtClean="0">
                <a:solidFill>
                  <a:srgbClr val="7F7F7F"/>
                </a:solidFill>
              </a:rPr>
              <a:t>No history in the family of prostate cancer</a:t>
            </a:r>
          </a:p>
          <a:p>
            <a:r>
              <a:rPr lang="en-US" dirty="0" smtClean="0"/>
              <a:t>Is this a real or an artifact?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49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852"/>
            <a:ext cx="8229600" cy="1143000"/>
          </a:xfrm>
        </p:spPr>
        <p:txBody>
          <a:bodyPr/>
          <a:lstStyle/>
          <a:p>
            <a:r>
              <a:rPr lang="en-US" dirty="0" smtClean="0"/>
              <a:t>More questions than answers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F7F7F"/>
                </a:solidFill>
              </a:rPr>
              <a:t>How did I inherit my prostate cancer risk?</a:t>
            </a:r>
          </a:p>
          <a:p>
            <a:pPr lvl="1"/>
            <a:r>
              <a:rPr lang="en-US" dirty="0" smtClean="0">
                <a:solidFill>
                  <a:srgbClr val="7F7F7F"/>
                </a:solidFill>
              </a:rPr>
              <a:t>No history in the family of prostate cancer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Is this a real or an artifact?</a:t>
            </a:r>
          </a:p>
          <a:p>
            <a:r>
              <a:rPr lang="en-US" dirty="0" smtClean="0"/>
              <a:t>Are my parents actually carriers?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12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003" y="1869829"/>
            <a:ext cx="2700879" cy="37253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096" y="1735738"/>
            <a:ext cx="2133600" cy="1676400"/>
          </a:xfrm>
          <a:prstGeom prst="rect">
            <a:avLst/>
          </a:prstGeom>
        </p:spPr>
      </p:pic>
      <p:pic>
        <p:nvPicPr>
          <p:cNvPr id="8" name="Picture 7" descr="2012-08-08 22.21.4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098" y="3486044"/>
            <a:ext cx="2823803" cy="210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371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203" y="1259620"/>
            <a:ext cx="2857500" cy="213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571" y="3482931"/>
            <a:ext cx="2857500" cy="2133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8710" r="11563"/>
          <a:stretch/>
        </p:blipFill>
        <p:spPr>
          <a:xfrm>
            <a:off x="4263071" y="3482931"/>
            <a:ext cx="3645101" cy="2190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5896" y="1259620"/>
            <a:ext cx="3975104" cy="213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67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11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1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did I inherit my prostate cancer risk?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13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3-06-27 at 10.32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1636"/>
            <a:ext cx="9144000" cy="502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05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this all there 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84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Could crowdsourcing </a:t>
            </a:r>
            <a:r>
              <a:rPr lang="en-US" dirty="0" smtClean="0"/>
              <a:t>of the analysis help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9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87" y="1782789"/>
            <a:ext cx="7543800" cy="42179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41" y="1131673"/>
            <a:ext cx="7543800" cy="49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695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did crowdsourcing help?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852"/>
            <a:ext cx="8229600" cy="1143000"/>
          </a:xfrm>
        </p:spPr>
        <p:txBody>
          <a:bodyPr/>
          <a:lstStyle/>
          <a:p>
            <a:r>
              <a:rPr lang="en-US" dirty="0" smtClean="0"/>
              <a:t>How did crowdsourcing help?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Ancestry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67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ographical-loca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34" y="29591"/>
            <a:ext cx="7848872" cy="678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8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6897515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314700" y="5476875"/>
            <a:ext cx="23241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@</a:t>
            </a:r>
            <a:r>
              <a:rPr lang="en-US" sz="1350"/>
              <a:t>manuelcorpas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500354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73420" y="510464"/>
            <a:ext cx="8970579" cy="858757"/>
          </a:xfrm>
        </p:spPr>
        <p:txBody>
          <a:bodyPr>
            <a:normAutofit fontScale="90000"/>
          </a:bodyPr>
          <a:lstStyle/>
          <a:p>
            <a:pPr lvl="0"/>
            <a:r>
              <a:rPr lang="en-GB" dirty="0"/>
              <a:t>PCA of </a:t>
            </a:r>
            <a:r>
              <a:rPr lang="en-GB" dirty="0" smtClean="0"/>
              <a:t>2,402 Open Access 23andMe </a:t>
            </a:r>
            <a:br>
              <a:rPr lang="en-GB" dirty="0" smtClean="0"/>
            </a:br>
            <a:r>
              <a:rPr lang="en-GB" dirty="0" smtClean="0"/>
              <a:t>+ 1000 Genomes Project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(</a:t>
            </a:r>
            <a:r>
              <a:rPr lang="en-GB" dirty="0">
                <a:solidFill>
                  <a:srgbClr val="00CC33"/>
                </a:solidFill>
              </a:rPr>
              <a:t>African</a:t>
            </a:r>
            <a:r>
              <a:rPr lang="en-GB" dirty="0"/>
              <a:t>, </a:t>
            </a:r>
            <a:r>
              <a:rPr lang="en-GB" dirty="0">
                <a:solidFill>
                  <a:srgbClr val="9933FF"/>
                </a:solidFill>
              </a:rPr>
              <a:t>Asian</a:t>
            </a:r>
            <a:r>
              <a:rPr lang="en-GB" dirty="0"/>
              <a:t>, </a:t>
            </a:r>
            <a:r>
              <a:rPr lang="en-GB" dirty="0">
                <a:solidFill>
                  <a:srgbClr val="FF9900"/>
                </a:solidFill>
              </a:rPr>
              <a:t>European</a:t>
            </a:r>
            <a:r>
              <a:rPr lang="en-GB" dirty="0"/>
              <a:t>)</a:t>
            </a: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3">
            <a:lum/>
            <a:alphaModFix/>
          </a:blip>
          <a:srcRect t="9772" r="4235"/>
          <a:stretch/>
        </p:blipFill>
        <p:spPr>
          <a:xfrm>
            <a:off x="2049516" y="1941357"/>
            <a:ext cx="5218386" cy="4916643"/>
          </a:xfrm>
        </p:spPr>
      </p:pic>
    </p:spTree>
    <p:extLst>
      <p:ext uri="{BB962C8B-B14F-4D97-AF65-F5344CB8AC3E}">
        <p14:creationId xmlns:p14="http://schemas.microsoft.com/office/powerpoint/2010/main" val="15636334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406728" y="113493"/>
            <a:ext cx="6172220" cy="858757"/>
          </a:xfrm>
        </p:spPr>
        <p:txBody>
          <a:bodyPr/>
          <a:lstStyle/>
          <a:p>
            <a:pPr lvl="0"/>
            <a:r>
              <a:rPr lang="en-GB" dirty="0" smtClean="0"/>
              <a:t>Corpas Family</a:t>
            </a:r>
            <a:endParaRPr lang="en-GB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962005" y="1409583"/>
            <a:ext cx="5447788" cy="5281329"/>
          </a:xfrm>
        </p:spPr>
      </p:pic>
      <p:sp>
        <p:nvSpPr>
          <p:cNvPr id="4" name="TextBox 3"/>
          <p:cNvSpPr txBox="1"/>
          <p:nvPr/>
        </p:nvSpPr>
        <p:spPr>
          <a:xfrm>
            <a:off x="7219909" y="5199106"/>
            <a:ext cx="1398502" cy="423085"/>
          </a:xfrm>
          <a:prstGeom prst="rect">
            <a:avLst/>
          </a:prstGeom>
          <a:noFill/>
          <a:ln>
            <a:noFill/>
          </a:ln>
        </p:spPr>
        <p:txBody>
          <a:bodyPr vert="horz" wrap="none" lIns="61235" tIns="30617" rIns="61235" bIns="30617" anchorCtr="0" compatLnSpc="0">
            <a:spAutoFit/>
          </a:bodyPr>
          <a:lstStyle/>
          <a:p>
            <a:pPr hangingPunct="0"/>
            <a:r>
              <a:rPr lang="en-GB" sz="1225">
                <a:latin typeface="Arial" pitchFamily="18"/>
                <a:ea typeface="Arial Unicode MS" pitchFamily="2"/>
                <a:cs typeface="Arial Unicode MS" pitchFamily="2"/>
              </a:rPr>
              <a:t>The Corpas family</a:t>
            </a:r>
          </a:p>
          <a:p>
            <a:pPr hangingPunct="0"/>
            <a:r>
              <a:rPr lang="en-GB" sz="1225">
                <a:latin typeface="Arial" pitchFamily="18"/>
                <a:ea typeface="Arial Unicode MS" pitchFamily="2"/>
                <a:cs typeface="Arial Unicode MS" pitchFamily="2"/>
              </a:rPr>
              <a:t>(red circles)</a:t>
            </a:r>
          </a:p>
        </p:txBody>
      </p:sp>
      <p:sp>
        <p:nvSpPr>
          <p:cNvPr id="5" name="Straight Connector 4"/>
          <p:cNvSpPr/>
          <p:nvPr/>
        </p:nvSpPr>
        <p:spPr>
          <a:xfrm flipH="1">
            <a:off x="5328745" y="5391805"/>
            <a:ext cx="1891163" cy="1830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61235" tIns="30617" rIns="61235" bIns="30617" anchor="ctr" anchorCtr="0" compatLnSpc="0"/>
          <a:lstStyle/>
          <a:p>
            <a:pPr hangingPunct="0"/>
            <a:endParaRPr lang="en-GB" sz="1225">
              <a:latin typeface="Arial" pitchFamily="18"/>
              <a:ea typeface="Arial Unicode MS" pitchFamily="2"/>
              <a:cs typeface="Arial Unicode M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87125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852"/>
            <a:ext cx="8229600" cy="1143000"/>
          </a:xfrm>
        </p:spPr>
        <p:txBody>
          <a:bodyPr/>
          <a:lstStyle/>
          <a:p>
            <a:r>
              <a:rPr lang="en-US" dirty="0" smtClean="0"/>
              <a:t>How did crowdsourcing help?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7F7F7F"/>
                </a:solidFill>
              </a:rPr>
              <a:t>Ancestry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Traits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66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01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9233" b="15150"/>
          <a:stretch/>
        </p:blipFill>
        <p:spPr>
          <a:xfrm>
            <a:off x="0" y="1377536"/>
            <a:ext cx="9144000" cy="428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8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5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399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npedia-annot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536" y="-17304"/>
            <a:ext cx="6360576" cy="687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40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852"/>
            <a:ext cx="8229600" cy="1143000"/>
          </a:xfrm>
        </p:spPr>
        <p:txBody>
          <a:bodyPr/>
          <a:lstStyle/>
          <a:p>
            <a:r>
              <a:rPr lang="en-US" dirty="0" smtClean="0"/>
              <a:t>How did crowdsourcing help?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7F7F7F"/>
                </a:solidFill>
              </a:rPr>
              <a:t>Ancestry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Traits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Better understanding of the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50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936"/>
            <a:ext cx="8229600" cy="1143000"/>
          </a:xfrm>
        </p:spPr>
        <p:txBody>
          <a:bodyPr/>
          <a:lstStyle/>
          <a:p>
            <a:r>
              <a:rPr lang="en-US" dirty="0" smtClean="0"/>
              <a:t>Chr1 Comparison</a:t>
            </a:r>
            <a:endParaRPr lang="en-US" dirty="0"/>
          </a:p>
        </p:txBody>
      </p:sp>
      <p:pic>
        <p:nvPicPr>
          <p:cNvPr id="3" name="Picture 2" descr="chr1momComparison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7"/>
          <a:stretch/>
        </p:blipFill>
        <p:spPr>
          <a:xfrm>
            <a:off x="0" y="1256394"/>
            <a:ext cx="9144000" cy="50935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0524" y="6102734"/>
            <a:ext cx="8103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G. </a:t>
            </a:r>
            <a:r>
              <a:rPr lang="en-US" baseline="30000" dirty="0" err="1"/>
              <a:t>Glusman</a:t>
            </a:r>
            <a:r>
              <a:rPr lang="en-US" baseline="30000" dirty="0"/>
              <a:t>, M. </a:t>
            </a:r>
            <a:r>
              <a:rPr lang="en-US" baseline="30000" dirty="0" err="1"/>
              <a:t>Cariaso</a:t>
            </a:r>
            <a:r>
              <a:rPr lang="en-US" baseline="30000" dirty="0"/>
              <a:t>, R. Jimenez, D. Swan, B. </a:t>
            </a:r>
            <a:r>
              <a:rPr lang="en-US" baseline="30000" dirty="0" err="1"/>
              <a:t>Greshake</a:t>
            </a:r>
            <a:r>
              <a:rPr lang="en-US" baseline="30000" dirty="0"/>
              <a:t>, J. </a:t>
            </a:r>
            <a:r>
              <a:rPr lang="en-US" baseline="30000" dirty="0" err="1"/>
              <a:t>Bhak</a:t>
            </a:r>
            <a:r>
              <a:rPr lang="en-US" baseline="30000" dirty="0"/>
              <a:t>, D.W. Logan, </a:t>
            </a:r>
            <a:r>
              <a:rPr lang="en-US" b="1" baseline="30000" dirty="0"/>
              <a:t>M. Corpas* </a:t>
            </a:r>
            <a:r>
              <a:rPr lang="en-US" baseline="30000" dirty="0"/>
              <a:t>(2012). </a:t>
            </a:r>
            <a:r>
              <a:rPr lang="en-US" i="1" baseline="30000" dirty="0" smtClean="0"/>
              <a:t>F1000 </a:t>
            </a:r>
            <a:r>
              <a:rPr lang="en-US" i="1" baseline="30000" dirty="0"/>
              <a:t>Research, 1:</a:t>
            </a:r>
            <a:r>
              <a:rPr lang="en-US" i="1" baseline="30000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2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anket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3" b="13476"/>
          <a:stretch/>
        </p:blipFill>
        <p:spPr>
          <a:xfrm>
            <a:off x="1529256" y="0"/>
            <a:ext cx="6164316" cy="686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45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89193"/>
            <a:ext cx="9144000" cy="6306206"/>
            <a:chOff x="0" y="764144"/>
            <a:chExt cx="9144000" cy="558075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764144"/>
              <a:ext cx="9144000" cy="5580751"/>
            </a:xfrm>
            <a:prstGeom prst="rect">
              <a:avLst/>
            </a:prstGeom>
          </p:spPr>
        </p:pic>
        <p:sp>
          <p:nvSpPr>
            <p:cNvPr id="27" name="Oval 26"/>
            <p:cNvSpPr/>
            <p:nvPr/>
          </p:nvSpPr>
          <p:spPr>
            <a:xfrm>
              <a:off x="1258722" y="2946526"/>
              <a:ext cx="2820150" cy="305714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Oval 27"/>
            <p:cNvSpPr/>
            <p:nvPr/>
          </p:nvSpPr>
          <p:spPr>
            <a:xfrm>
              <a:off x="1258722" y="4750915"/>
              <a:ext cx="2820150" cy="305714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1378" y="724225"/>
            <a:ext cx="3716721" cy="66330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SNP identity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1994323" y="5759011"/>
            <a:ext cx="6093609" cy="242544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7682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1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112"/>
            <a:ext cx="8229600" cy="1143000"/>
          </a:xfrm>
        </p:spPr>
        <p:txBody>
          <a:bodyPr/>
          <a:lstStyle/>
          <a:p>
            <a:r>
              <a:rPr lang="en-US" dirty="0" smtClean="0"/>
              <a:t>Family implications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Gatekeeper of family genome data</a:t>
            </a:r>
          </a:p>
          <a:p>
            <a:r>
              <a:rPr lang="en-US" dirty="0" smtClean="0"/>
              <a:t>Who has the fittest genome?</a:t>
            </a:r>
          </a:p>
          <a:p>
            <a:pPr lvl="1"/>
            <a:r>
              <a:rPr lang="en-US" dirty="0" err="1" smtClean="0"/>
              <a:t>Realisation</a:t>
            </a:r>
            <a:r>
              <a:rPr lang="en-US" dirty="0" smtClean="0"/>
              <a:t> that some genomes have fewer risks than others</a:t>
            </a:r>
          </a:p>
          <a:p>
            <a:pPr lvl="1"/>
            <a:r>
              <a:rPr lang="en-US" dirty="0" smtClean="0"/>
              <a:t>Easily quantifiable (e.g. insurance companies)</a:t>
            </a:r>
          </a:p>
          <a:p>
            <a:r>
              <a:rPr lang="en-US" dirty="0" smtClean="0"/>
              <a:t>The problem of distancing myself from the person and focusing on the results</a:t>
            </a:r>
          </a:p>
          <a:p>
            <a:pPr lvl="1"/>
            <a:r>
              <a:rPr lang="en-US" dirty="0" smtClean="0"/>
              <a:t>Oscillating roles professional/son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96382" y="5789882"/>
            <a:ext cx="5940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M. Corpas* </a:t>
            </a:r>
            <a:r>
              <a:rPr lang="en-US" dirty="0"/>
              <a:t>(2012). Experiences with Personal Genetics: A Family Journey. </a:t>
            </a:r>
            <a:r>
              <a:rPr lang="en-US" i="1" dirty="0"/>
              <a:t>Journal of Genetic Counseling.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27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Implications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Sheer volume of data, difficult to </a:t>
            </a:r>
            <a:r>
              <a:rPr lang="en-US" b="1" dirty="0" smtClean="0"/>
              <a:t>connect</a:t>
            </a:r>
          </a:p>
          <a:p>
            <a:r>
              <a:rPr lang="en-US" dirty="0"/>
              <a:t>DTC process appears to be mainly focused on the </a:t>
            </a:r>
            <a:r>
              <a:rPr lang="en-US" b="1" dirty="0"/>
              <a:t>individual</a:t>
            </a:r>
            <a:r>
              <a:rPr lang="en-US" dirty="0"/>
              <a:t> rather than the </a:t>
            </a:r>
            <a:r>
              <a:rPr lang="en-US" b="1" dirty="0"/>
              <a:t>family </a:t>
            </a:r>
            <a:endParaRPr lang="en-US" b="1" dirty="0" smtClean="0"/>
          </a:p>
          <a:p>
            <a:r>
              <a:rPr lang="en-US" dirty="0" smtClean="0"/>
              <a:t>Easy </a:t>
            </a:r>
            <a:r>
              <a:rPr lang="en-US" dirty="0"/>
              <a:t>to become drawn into believing the information provided </a:t>
            </a:r>
            <a:endParaRPr lang="en-US" dirty="0" smtClean="0"/>
          </a:p>
          <a:p>
            <a:pPr lvl="1"/>
            <a:r>
              <a:rPr lang="en-US" b="1" dirty="0"/>
              <a:t>slick presentation </a:t>
            </a:r>
            <a:r>
              <a:rPr lang="en-US" dirty="0"/>
              <a:t>of the data, based on rigorous scientific methods, also provides a </a:t>
            </a:r>
            <a:r>
              <a:rPr lang="en-US" b="1" dirty="0"/>
              <a:t>sense of credibility</a:t>
            </a:r>
            <a:r>
              <a:rPr lang="en-US" dirty="0"/>
              <a:t>. 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96382" y="5736072"/>
            <a:ext cx="5940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M. Corpas* </a:t>
            </a:r>
            <a:r>
              <a:rPr lang="en-US" dirty="0"/>
              <a:t>(2012). Experiences with Personal Genetics: A Family Journey. </a:t>
            </a:r>
            <a:r>
              <a:rPr lang="en-US" i="1" dirty="0"/>
              <a:t>Journal of Genetic Counseling.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42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112"/>
            <a:ext cx="8229600" cy="1143000"/>
          </a:xfrm>
        </p:spPr>
        <p:txBody>
          <a:bodyPr/>
          <a:lstStyle/>
          <a:p>
            <a:r>
              <a:rPr lang="en-US" dirty="0" smtClean="0"/>
              <a:t>My Conclusions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5054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Intelligent exploration, experimentation and trial to push the boundaries of knowledge are a </a:t>
            </a:r>
            <a:r>
              <a:rPr lang="en-US" b="1" dirty="0"/>
              <a:t>right</a:t>
            </a:r>
            <a:r>
              <a:rPr lang="en-US" dirty="0"/>
              <a:t> </a:t>
            </a:r>
            <a:r>
              <a:rPr lang="en-US" dirty="0" smtClean="0"/>
              <a:t>for all. </a:t>
            </a:r>
            <a:endParaRPr lang="en-US" dirty="0" smtClean="0"/>
          </a:p>
          <a:p>
            <a:r>
              <a:rPr lang="en-US" b="1" dirty="0"/>
              <a:t>Sharing</a:t>
            </a:r>
            <a:r>
              <a:rPr lang="en-US" dirty="0"/>
              <a:t> can be more useful than keeping data to oneself. </a:t>
            </a:r>
            <a:endParaRPr lang="en-US" dirty="0" smtClean="0"/>
          </a:p>
          <a:p>
            <a:r>
              <a:rPr lang="en-US" dirty="0"/>
              <a:t>Whatever attitude a person has towards personal </a:t>
            </a:r>
            <a:r>
              <a:rPr lang="en-US" b="1" dirty="0" smtClean="0"/>
              <a:t>genome </a:t>
            </a:r>
            <a:r>
              <a:rPr lang="en-US" b="1" dirty="0"/>
              <a:t>privacy</a:t>
            </a:r>
            <a:r>
              <a:rPr lang="en-US" dirty="0"/>
              <a:t>, it should be utterly respected.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96890" y="5380934"/>
            <a:ext cx="3789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M. Corpas </a:t>
            </a:r>
            <a:r>
              <a:rPr lang="en-US" dirty="0"/>
              <a:t>(2012). A Genome Blogger Manifesto. </a:t>
            </a:r>
            <a:r>
              <a:rPr lang="en-US" i="1" dirty="0" err="1"/>
              <a:t>GigaScience</a:t>
            </a:r>
            <a:r>
              <a:rPr lang="en-US" i="1" dirty="0"/>
              <a:t> 1:15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18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Final thought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More availability of tests does not guarantee better access to personal genomic data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21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3-10-30 at 22.09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38" y="3180218"/>
            <a:ext cx="3101437" cy="7419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929" y="2031583"/>
            <a:ext cx="2375971" cy="7808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016" y="1095375"/>
            <a:ext cx="2952750" cy="1552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342" y="4561000"/>
            <a:ext cx="2487143" cy="7710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8093" y="3068900"/>
            <a:ext cx="1323975" cy="390525"/>
          </a:xfrm>
          <a:prstGeom prst="rect">
            <a:avLst/>
          </a:prstGeom>
        </p:spPr>
      </p:pic>
      <p:pic>
        <p:nvPicPr>
          <p:cNvPr id="12" name="Picture 11" descr="Screen Shot 2013-10-30 at 22.18.10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3" r="17392"/>
          <a:stretch/>
        </p:blipFill>
        <p:spPr>
          <a:xfrm>
            <a:off x="7327851" y="3451858"/>
            <a:ext cx="1487779" cy="22499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6511" y="4095266"/>
            <a:ext cx="2487142" cy="82056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3652" y="3749162"/>
            <a:ext cx="1724025" cy="19526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97487" y="1759258"/>
            <a:ext cx="1143000" cy="1143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88440" y="2976422"/>
            <a:ext cx="1314450" cy="4000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38" y="1061878"/>
            <a:ext cx="3851356" cy="69737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79636" y="5074969"/>
            <a:ext cx="1110779" cy="72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62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4705</TotalTime>
  <Words>609</Words>
  <Application>Microsoft Macintosh PowerPoint</Application>
  <PresentationFormat>On-screen Show (4:3)</PresentationFormat>
  <Paragraphs>98</Paragraphs>
  <Slides>51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7" baseType="lpstr">
      <vt:lpstr>Arial Unicode MS</vt:lpstr>
      <vt:lpstr>Calibri</vt:lpstr>
      <vt:lpstr>Tahoma</vt:lpstr>
      <vt:lpstr>Times New Roman</vt:lpstr>
      <vt:lpstr>Arial</vt:lpstr>
      <vt:lpstr>Office Theme</vt:lpstr>
      <vt:lpstr>A Family Experience with Open Access Personal Genomics</vt:lpstr>
      <vt:lpstr>Disclaimer I</vt:lpstr>
      <vt:lpstr>Disclaimer II</vt:lpstr>
      <vt:lpstr>Disclaimer III</vt:lpstr>
      <vt:lpstr>May 2009</vt:lpstr>
      <vt:lpstr>PowerPoint Presentation</vt:lpstr>
      <vt:lpstr>PowerPoint Presentation</vt:lpstr>
      <vt:lpstr>PowerPoint Presentation</vt:lpstr>
      <vt:lpstr>Not enough…</vt:lpstr>
      <vt:lpstr>Is this all there is?</vt:lpstr>
      <vt:lpstr>Wish list</vt:lpstr>
      <vt:lpstr>Wish list</vt:lpstr>
      <vt:lpstr>Wish list</vt:lpstr>
      <vt:lpstr>Wish list</vt:lpstr>
      <vt:lpstr>Navigating my own personal genome</vt:lpstr>
      <vt:lpstr>PowerPoint Presentation</vt:lpstr>
      <vt:lpstr>Is this all there is?</vt:lpstr>
      <vt:lpstr>More questions than answers</vt:lpstr>
      <vt:lpstr>More questions than answers</vt:lpstr>
      <vt:lpstr>More questions than answers</vt:lpstr>
      <vt:lpstr>More questions than answers</vt:lpstr>
      <vt:lpstr>More questions than answers</vt:lpstr>
      <vt:lpstr>PowerPoint Presentation</vt:lpstr>
      <vt:lpstr>PowerPoint Presentation</vt:lpstr>
      <vt:lpstr>PowerPoint Presentation</vt:lpstr>
      <vt:lpstr>How did I inherit my prostate cancer risk?</vt:lpstr>
      <vt:lpstr>PowerPoint Presentation</vt:lpstr>
      <vt:lpstr>Is this all there is?</vt:lpstr>
      <vt:lpstr>Could crowdsourcing of the analysis help?</vt:lpstr>
      <vt:lpstr>PowerPoint Presentation</vt:lpstr>
      <vt:lpstr>How did crowdsourcing help?</vt:lpstr>
      <vt:lpstr>How did crowdsourcing help?</vt:lpstr>
      <vt:lpstr>PowerPoint Presentation</vt:lpstr>
      <vt:lpstr>PowerPoint Presentation</vt:lpstr>
      <vt:lpstr>PCA of 2,402 Open Access 23andMe  + 1000 Genomes Project (African, Asian, European)</vt:lpstr>
      <vt:lpstr>Corpas Family</vt:lpstr>
      <vt:lpstr>How did crowdsourcing help?</vt:lpstr>
      <vt:lpstr>PowerPoint Presentation</vt:lpstr>
      <vt:lpstr>PowerPoint Presentation</vt:lpstr>
      <vt:lpstr>PowerPoint Presentation</vt:lpstr>
      <vt:lpstr>PowerPoint Presentation</vt:lpstr>
      <vt:lpstr>How did crowdsourcing help?</vt:lpstr>
      <vt:lpstr>Chr1 Comparison</vt:lpstr>
      <vt:lpstr>PowerPoint Presentation</vt:lpstr>
      <vt:lpstr>SNP identity</vt:lpstr>
      <vt:lpstr>Implications</vt:lpstr>
      <vt:lpstr>Family implications I</vt:lpstr>
      <vt:lpstr>Family Implications II</vt:lpstr>
      <vt:lpstr>My Conclusions </vt:lpstr>
      <vt:lpstr>Final thought</vt:lpstr>
      <vt:lpstr>PowerPoint Presentation</vt:lpstr>
    </vt:vector>
  </TitlesOfParts>
  <Company>TGAC</Company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Manuel Corpas</dc:creator>
  <cp:lastModifiedBy>Manuel Corpas</cp:lastModifiedBy>
  <cp:revision>61</cp:revision>
  <dcterms:created xsi:type="dcterms:W3CDTF">2013-06-24T19:38:45Z</dcterms:created>
  <dcterms:modified xsi:type="dcterms:W3CDTF">2017-01-31T09:43:59Z</dcterms:modified>
</cp:coreProperties>
</file>